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69" r:id="rId3"/>
    <p:sldId id="257" r:id="rId4"/>
    <p:sldId id="258" r:id="rId5"/>
    <p:sldId id="259" r:id="rId6"/>
    <p:sldId id="263" r:id="rId7"/>
    <p:sldId id="264" r:id="rId8"/>
    <p:sldId id="260" r:id="rId9"/>
    <p:sldId id="261" r:id="rId10"/>
    <p:sldId id="266" r:id="rId11"/>
    <p:sldId id="267" r:id="rId12"/>
    <p:sldId id="262" r:id="rId13"/>
  </p:sldIdLst>
  <p:sldSz cx="9144000" cy="5143500" type="screen16x9"/>
  <p:notesSz cx="6858000" cy="9144000"/>
  <p:embeddedFontLst>
    <p:embeddedFont>
      <p:font typeface="Alfa Slab One" pitchFamily="2" charset="77"/>
      <p:regular r:id="rId15"/>
    </p:embeddedFont>
    <p:embeddedFont>
      <p:font typeface="Cambria Math" panose="02040503050406030204" pitchFamily="18" charset="0"/>
      <p:regular r:id="rId16"/>
    </p:embeddedFont>
    <p:embeddedFont>
      <p:font typeface="Proxima Nova" panose="02000506030000020004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7"/>
  </p:normalViewPr>
  <p:slideViewPr>
    <p:cSldViewPr snapToGrid="0">
      <p:cViewPr varScale="1">
        <p:scale>
          <a:sx n="139" d="100"/>
          <a:sy n="139" d="100"/>
        </p:scale>
        <p:origin x="8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dcbf41584_2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dcbf41584_2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Diego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91067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dcbf41584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dcbf41584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dcbf4158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dcbf4158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0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dcbf4158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dcbf4158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dcbf41584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dcbf41584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dcbf4158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dcbf4158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Jan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dcbf4158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dcbf4158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Jan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2053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dcbf41584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dcbf41584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Diego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dcbf41584_2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dcbf41584_2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Diego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dcbf41584_2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dcbf41584_2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Diego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3826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rgbClr val="FFF2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393405"/>
            <a:ext cx="5238495" cy="11061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/>
              <a:t>Team 9 - </a:t>
            </a:r>
            <a:br>
              <a:rPr lang="es" dirty="0"/>
            </a:br>
            <a:r>
              <a:rPr lang="es" dirty="0"/>
              <a:t>The Jordans</a:t>
            </a:r>
            <a:endParaRPr dirty="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125" y="1710475"/>
            <a:ext cx="2398200" cy="20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9318" y="1710475"/>
            <a:ext cx="2064948" cy="206494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56;p13">
            <a:extLst>
              <a:ext uri="{FF2B5EF4-FFF2-40B4-BE49-F238E27FC236}">
                <a16:creationId xmlns:a16="http://schemas.microsoft.com/office/drawing/2014/main" id="{C9B3E383-207D-8747-A4FA-28D53F61B401}"/>
              </a:ext>
            </a:extLst>
          </p:cNvPr>
          <p:cNvSpPr txBox="1">
            <a:spLocks/>
          </p:cNvSpPr>
          <p:nvPr/>
        </p:nvSpPr>
        <p:spPr>
          <a:xfrm>
            <a:off x="6781792" y="3871116"/>
            <a:ext cx="2300364" cy="1106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Alfa Slab One"/>
              <a:buNone/>
              <a:defRPr sz="54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Alfa Slab One"/>
              <a:buNone/>
              <a:defRPr sz="54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Alfa Slab One"/>
              <a:buNone/>
              <a:defRPr sz="54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Alfa Slab One"/>
              <a:buNone/>
              <a:defRPr sz="54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Alfa Slab One"/>
              <a:buNone/>
              <a:defRPr sz="54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Alfa Slab One"/>
              <a:buNone/>
              <a:defRPr sz="54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Alfa Slab One"/>
              <a:buNone/>
              <a:defRPr sz="54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Alfa Slab One"/>
              <a:buNone/>
              <a:defRPr sz="54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Alfa Slab One"/>
              <a:buNone/>
              <a:defRPr sz="54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s-MX" sz="1200" dirty="0">
                <a:solidFill>
                  <a:schemeClr val="accent6">
                    <a:lumMod val="75000"/>
                  </a:schemeClr>
                </a:solidFill>
              </a:rPr>
              <a:t>Fernanda Rangel</a:t>
            </a:r>
          </a:p>
          <a:p>
            <a:r>
              <a:rPr lang="es-MX" sz="1200" dirty="0">
                <a:solidFill>
                  <a:schemeClr val="accent6">
                    <a:lumMod val="75000"/>
                  </a:schemeClr>
                </a:solidFill>
              </a:rPr>
              <a:t>Jan Castillo</a:t>
            </a:r>
          </a:p>
          <a:p>
            <a:r>
              <a:rPr lang="es-MX" sz="1200" dirty="0">
                <a:solidFill>
                  <a:schemeClr val="accent6">
                    <a:lumMod val="75000"/>
                  </a:schemeClr>
                </a:solidFill>
              </a:rPr>
              <a:t>Diego DuVall</a:t>
            </a:r>
          </a:p>
          <a:p>
            <a:r>
              <a:rPr lang="es-MX" sz="1200" dirty="0">
                <a:solidFill>
                  <a:schemeClr val="accent6">
                    <a:lumMod val="75000"/>
                  </a:schemeClr>
                </a:solidFill>
              </a:rPr>
              <a:t>Marco Solorzano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Years</a:t>
            </a:r>
            <a:r>
              <a:rPr lang="es-ES" dirty="0"/>
              <a:t> Pro vs factor</a:t>
            </a:r>
            <a:endParaRPr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0A5620D-8E8E-6D4E-B658-6ABDA50A4456}"/>
              </a:ext>
            </a:extLst>
          </p:cNvPr>
          <p:cNvSpPr txBox="1"/>
          <p:nvPr/>
        </p:nvSpPr>
        <p:spPr>
          <a:xfrm>
            <a:off x="550440" y="3946729"/>
            <a:ext cx="76366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>
                <a:solidFill>
                  <a:schemeClr val="accent6">
                    <a:lumMod val="75000"/>
                  </a:schemeClr>
                </a:solidFill>
                <a:latin typeface="Alfa Slab One"/>
              </a:defRPr>
            </a:lvl1pPr>
          </a:lstStyle>
          <a:p>
            <a:r>
              <a:rPr lang="es-MX" dirty="0"/>
              <a:t>Positive relation between factor and how many years a player have been professional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311C9D9-E739-5F4E-B220-E3548D438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106" y="1501202"/>
            <a:ext cx="3677882" cy="216346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7B5AD0A-A7D4-C741-8BF3-5B033DA57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014" y="1501202"/>
            <a:ext cx="3677882" cy="216346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7DB56B4B-46C0-3F46-8A14-45FC7453857E}"/>
              </a:ext>
            </a:extLst>
          </p:cNvPr>
          <p:cNvSpPr txBox="1"/>
          <p:nvPr/>
        </p:nvSpPr>
        <p:spPr>
          <a:xfrm>
            <a:off x="943847" y="113187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800" dirty="0">
                <a:solidFill>
                  <a:schemeClr val="accent6">
                    <a:lumMod val="75000"/>
                  </a:schemeClr>
                </a:solidFill>
                <a:latin typeface="Alfa Slab One"/>
              </a:rPr>
              <a:t>Graph 2.1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98AE6C5-51FA-7248-AB24-5C506843BC2B}"/>
              </a:ext>
            </a:extLst>
          </p:cNvPr>
          <p:cNvSpPr txBox="1"/>
          <p:nvPr/>
        </p:nvSpPr>
        <p:spPr>
          <a:xfrm>
            <a:off x="4999754" y="113187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800" dirty="0">
                <a:solidFill>
                  <a:schemeClr val="accent6">
                    <a:lumMod val="75000"/>
                  </a:schemeClr>
                </a:solidFill>
                <a:latin typeface="Alfa Slab One"/>
              </a:rPr>
              <a:t>Graph 2.2 </a:t>
            </a:r>
          </a:p>
        </p:txBody>
      </p:sp>
    </p:spTree>
    <p:extLst>
      <p:ext uri="{BB962C8B-B14F-4D97-AF65-F5344CB8AC3E}">
        <p14:creationId xmlns:p14="http://schemas.microsoft.com/office/powerpoint/2010/main" val="2763730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Salary</a:t>
            </a:r>
            <a:r>
              <a:rPr lang="es-ES" dirty="0"/>
              <a:t> vs factor</a:t>
            </a:r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E3496D2-CCE3-BC44-AE2B-2E38D8805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106" y="1615347"/>
            <a:ext cx="3677882" cy="216346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684821F0-BE5D-1C4F-9D2E-7C2519F3CA2C}"/>
              </a:ext>
            </a:extLst>
          </p:cNvPr>
          <p:cNvSpPr txBox="1"/>
          <p:nvPr/>
        </p:nvSpPr>
        <p:spPr>
          <a:xfrm>
            <a:off x="943847" y="113187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800" dirty="0">
                <a:solidFill>
                  <a:schemeClr val="accent6">
                    <a:lumMod val="75000"/>
                  </a:schemeClr>
                </a:solidFill>
                <a:latin typeface="Alfa Slab One"/>
              </a:rPr>
              <a:t>Graph 3.1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CE870B9-FE12-3A40-96BF-35BEBAF9F142}"/>
              </a:ext>
            </a:extLst>
          </p:cNvPr>
          <p:cNvSpPr txBox="1"/>
          <p:nvPr/>
        </p:nvSpPr>
        <p:spPr>
          <a:xfrm>
            <a:off x="4999754" y="113187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800" dirty="0">
                <a:solidFill>
                  <a:schemeClr val="accent6">
                    <a:lumMod val="75000"/>
                  </a:schemeClr>
                </a:solidFill>
                <a:latin typeface="Alfa Slab One"/>
              </a:rPr>
              <a:t>Graph 3.2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6EB7D49-2FE8-524C-B990-4B7A565727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013" y="1636424"/>
            <a:ext cx="3677882" cy="216346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8B67E129-E430-3344-A7AF-7252297D838E}"/>
              </a:ext>
            </a:extLst>
          </p:cNvPr>
          <p:cNvSpPr txBox="1"/>
          <p:nvPr/>
        </p:nvSpPr>
        <p:spPr>
          <a:xfrm>
            <a:off x="550440" y="3946729"/>
            <a:ext cx="76366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>
                <a:solidFill>
                  <a:schemeClr val="accent6">
                    <a:lumMod val="75000"/>
                  </a:schemeClr>
                </a:solidFill>
                <a:latin typeface="Alfa Slab One"/>
              </a:defRPr>
            </a:lvl1pPr>
          </a:lstStyle>
          <a:p>
            <a:r>
              <a:rPr lang="es-MX" dirty="0"/>
              <a:t>Also positive relation, but this time we can appreciate a stronger relation (grater slope) between our factor and how much do players earn per year</a:t>
            </a:r>
          </a:p>
        </p:txBody>
      </p:sp>
    </p:spTree>
    <p:extLst>
      <p:ext uri="{BB962C8B-B14F-4D97-AF65-F5344CB8AC3E}">
        <p14:creationId xmlns:p14="http://schemas.microsoft.com/office/powerpoint/2010/main" val="1295640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Implications of your findings: what do your findings mean?</a:t>
            </a:r>
            <a:endParaRPr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B204CE8-E645-6E4C-81C5-7AA50F590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605515"/>
            <a:ext cx="8520600" cy="2963359"/>
          </a:xfrm>
        </p:spPr>
        <p:txBody>
          <a:bodyPr/>
          <a:lstStyle/>
          <a:p>
            <a:r>
              <a:rPr lang="es-MX" dirty="0"/>
              <a:t>“F” position have a really good age range and is well paid</a:t>
            </a:r>
          </a:p>
          <a:p>
            <a:r>
              <a:rPr lang="es" dirty="0"/>
              <a:t>The effect of the age factor in the performance varies just a little between positions</a:t>
            </a:r>
          </a:p>
          <a:p>
            <a:r>
              <a:rPr lang="es-MX" dirty="0"/>
              <a:t>A greater factor depends more on how many years a player have as pro instead of how old he is</a:t>
            </a:r>
          </a:p>
          <a:p>
            <a:r>
              <a:rPr lang="es-MX" dirty="0"/>
              <a:t>It could be said that money could pay for talent in this sport</a:t>
            </a:r>
          </a:p>
          <a:p>
            <a:endParaRPr lang="es-MX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513722" y="1434237"/>
            <a:ext cx="5582100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 err="1"/>
              <a:t>Basketball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most</a:t>
            </a:r>
            <a:r>
              <a:rPr lang="es-ES" dirty="0"/>
              <a:t> popular </a:t>
            </a:r>
            <a:r>
              <a:rPr lang="es-ES" dirty="0" err="1"/>
              <a:t>sports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world</a:t>
            </a:r>
            <a:r>
              <a:rPr lang="es-ES" dirty="0"/>
              <a:t>, </a:t>
            </a:r>
            <a:r>
              <a:rPr lang="es-ES" dirty="0" err="1"/>
              <a:t>especially</a:t>
            </a:r>
            <a:r>
              <a:rPr lang="es-ES" dirty="0"/>
              <a:t> in North </a:t>
            </a:r>
            <a:r>
              <a:rPr lang="es-ES" dirty="0" err="1"/>
              <a:t>America</a:t>
            </a:r>
            <a:r>
              <a:rPr lang="es-ES" dirty="0"/>
              <a:t>.</a:t>
            </a:r>
            <a:endParaRPr dirty="0"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Justification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381154" y="3694187"/>
            <a:ext cx="5252486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think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performance of a </a:t>
            </a:r>
            <a:r>
              <a:rPr lang="es-ES" dirty="0" err="1"/>
              <a:t>player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determined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position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player</a:t>
            </a:r>
            <a:r>
              <a:rPr lang="es-ES" dirty="0"/>
              <a:t>, </a:t>
            </a:r>
            <a:r>
              <a:rPr lang="es-ES" dirty="0" err="1"/>
              <a:t>thus</a:t>
            </a:r>
            <a:r>
              <a:rPr lang="es-ES" dirty="0"/>
              <a:t>, </a:t>
            </a:r>
            <a:r>
              <a:rPr lang="es-ES" dirty="0" err="1"/>
              <a:t>some</a:t>
            </a:r>
            <a:r>
              <a:rPr lang="es-ES" dirty="0"/>
              <a:t> positions </a:t>
            </a:r>
            <a:r>
              <a:rPr lang="es-ES" dirty="0" err="1"/>
              <a:t>always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better</a:t>
            </a:r>
            <a:r>
              <a:rPr lang="es-ES" dirty="0"/>
              <a:t> performance </a:t>
            </a:r>
            <a:r>
              <a:rPr lang="es-ES" dirty="0" err="1"/>
              <a:t>than</a:t>
            </a:r>
            <a:r>
              <a:rPr lang="es-ES" dirty="0"/>
              <a:t> </a:t>
            </a:r>
            <a:r>
              <a:rPr lang="es-ES" dirty="0" err="1"/>
              <a:t>others</a:t>
            </a:r>
            <a:r>
              <a:rPr lang="es-ES" dirty="0"/>
              <a:t>.</a:t>
            </a:r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1805535" y="2425375"/>
            <a:ext cx="5924332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s-ES" dirty="0" err="1"/>
              <a:t>This</a:t>
            </a:r>
            <a:r>
              <a:rPr lang="es-ES" dirty="0"/>
              <a:t> sport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rich</a:t>
            </a:r>
            <a:r>
              <a:rPr lang="es-ES" dirty="0"/>
              <a:t> in  </a:t>
            </a:r>
            <a:r>
              <a:rPr lang="es-ES" dirty="0" err="1"/>
              <a:t>all</a:t>
            </a:r>
            <a:r>
              <a:rPr lang="es-ES" dirty="0"/>
              <a:t> </a:t>
            </a:r>
            <a:r>
              <a:rPr lang="es-ES" dirty="0" err="1"/>
              <a:t>kind</a:t>
            </a:r>
            <a:r>
              <a:rPr lang="es-ES" dirty="0"/>
              <a:t> of </a:t>
            </a:r>
            <a:r>
              <a:rPr lang="es-ES" dirty="0" err="1"/>
              <a:t>statistics</a:t>
            </a:r>
            <a:r>
              <a:rPr lang="es-ES" dirty="0"/>
              <a:t>,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permits</a:t>
            </a:r>
            <a:r>
              <a:rPr lang="es-ES" dirty="0"/>
              <a:t> to </a:t>
            </a:r>
            <a:r>
              <a:rPr lang="es-ES" dirty="0" err="1"/>
              <a:t>have</a:t>
            </a:r>
            <a:r>
              <a:rPr lang="es-ES" dirty="0"/>
              <a:t> a </a:t>
            </a:r>
            <a:r>
              <a:rPr lang="es-ES" dirty="0" err="1"/>
              <a:t>very</a:t>
            </a:r>
            <a:r>
              <a:rPr lang="es-ES" dirty="0"/>
              <a:t> </a:t>
            </a:r>
            <a:r>
              <a:rPr lang="es-ES" dirty="0" err="1"/>
              <a:t>good</a:t>
            </a:r>
            <a:r>
              <a:rPr lang="es-ES" dirty="0"/>
              <a:t> </a:t>
            </a:r>
            <a:r>
              <a:rPr lang="es-ES" dirty="0" err="1"/>
              <a:t>analysis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1561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513722" y="1434237"/>
            <a:ext cx="5582100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dirty="0"/>
              <a:t>1.- The effect of the age factor in the performance varies depending on the player’s position. </a:t>
            </a:r>
            <a:endParaRPr dirty="0"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Our Hypothesis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381154" y="3555350"/>
            <a:ext cx="5252486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s" dirty="0"/>
              <a:t>3.- Investment pays back because players with grater salary have a better performance</a:t>
            </a:r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1805535" y="2425375"/>
            <a:ext cx="5924332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dirty="0"/>
              <a:t>2.-  Players with more experience will have a better factor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Our data sources</a:t>
            </a:r>
            <a:endParaRPr dirty="0"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0926" y="1873627"/>
            <a:ext cx="2770497" cy="1454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803" y="2037524"/>
            <a:ext cx="3909426" cy="216988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3546E5E-15ED-CC47-BEC1-71C671807129}"/>
              </a:ext>
            </a:extLst>
          </p:cNvPr>
          <p:cNvSpPr txBox="1"/>
          <p:nvPr/>
        </p:nvSpPr>
        <p:spPr>
          <a:xfrm>
            <a:off x="1148316" y="1637414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chemeClr val="accent6">
                    <a:lumMod val="75000"/>
                  </a:schemeClr>
                </a:solidFill>
                <a:latin typeface="Alfa Slab One"/>
                <a:sym typeface="Alfa Slab One"/>
              </a:rPr>
              <a:t>Basketball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MX" sz="2000" dirty="0">
                <a:solidFill>
                  <a:schemeClr val="accent6">
                    <a:lumMod val="75000"/>
                  </a:schemeClr>
                </a:solidFill>
                <a:latin typeface="Alfa Slab One"/>
              </a:rPr>
              <a:t>Monster</a:t>
            </a:r>
            <a:endParaRPr lang="es-MX" sz="2400" dirty="0">
              <a:solidFill>
                <a:schemeClr val="accent6">
                  <a:lumMod val="75000"/>
                </a:schemeClr>
              </a:solidFill>
              <a:latin typeface="Alfa Slab One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8F70102-EDB3-E84C-9711-0145171784D9}"/>
              </a:ext>
            </a:extLst>
          </p:cNvPr>
          <p:cNvSpPr txBox="1"/>
          <p:nvPr/>
        </p:nvSpPr>
        <p:spPr>
          <a:xfrm>
            <a:off x="5631900" y="320892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chemeClr val="accent6">
                    <a:lumMod val="75000"/>
                  </a:schemeClr>
                </a:solidFill>
                <a:latin typeface="Alfa Slab One"/>
              </a:rPr>
              <a:t>API - NBA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Exploration and Cleanup Process</a:t>
            </a: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41DCF8B-61C6-43A9-927F-A83FB4177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38" y="1508325"/>
            <a:ext cx="2751558" cy="306730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6D1B62C-B500-4CF6-9B8A-4E8008D19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5141" y="1118833"/>
            <a:ext cx="5674519" cy="182203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1F93C66-4A55-4B8F-97BF-0124887EC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2142" y="3041980"/>
            <a:ext cx="4100515" cy="196568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BB6BEE4-37CF-45F1-8B31-B974643653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228"/>
          <a:stretch/>
        </p:blipFill>
        <p:spPr>
          <a:xfrm>
            <a:off x="154537" y="94981"/>
            <a:ext cx="4910381" cy="290994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8F17121-8B2B-4C23-B52F-CCC5921680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7" y="3142965"/>
            <a:ext cx="6698456" cy="189841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7EA45AB-901A-40E5-BA19-35461AE1EA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5881" y="52387"/>
            <a:ext cx="2019300" cy="503872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927587F-D50C-43F8-9BA6-0663F1C31A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7968" y="1223166"/>
            <a:ext cx="3900941" cy="1597602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8157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4B4326E-2334-4B02-A008-45F7E2EA3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49" y="250031"/>
            <a:ext cx="8801100" cy="19431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5A0F79-1730-4026-9C93-7B3A75B58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324" y="3062284"/>
            <a:ext cx="6229350" cy="20478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Google Shape;85;p17">
                <a:extLst>
                  <a:ext uri="{FF2B5EF4-FFF2-40B4-BE49-F238E27FC236}">
                    <a16:creationId xmlns:a16="http://schemas.microsoft.com/office/drawing/2014/main" id="{3B4D879C-4E10-4212-A34F-4F44D1A2DD8C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2543173" y="2189557"/>
                <a:ext cx="3679033" cy="77628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1" i="1" smtClean="0">
                          <a:latin typeface="Cambria Math" panose="02040503050406030204" pitchFamily="18" charset="0"/>
                        </a:rPr>
                        <m:t>𝑭𝒂𝒄𝒕𝒐𝒓</m:t>
                      </m:r>
                      <m:r>
                        <a:rPr lang="es-ES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1" i="1" smtClean="0">
                              <a:latin typeface="Cambria Math" panose="02040503050406030204" pitchFamily="18" charset="0"/>
                            </a:rPr>
                            <m:t>𝑻𝒐𝒕𝒂𝒍</m:t>
                          </m:r>
                          <m:r>
                            <a:rPr lang="es-ES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ES" b="1" i="1" smtClean="0">
                              <a:latin typeface="Cambria Math" panose="02040503050406030204" pitchFamily="18" charset="0"/>
                            </a:rPr>
                            <m:t>𝑾𝒆𝒊𝒈𝒉𝒆𝒅</m:t>
                          </m:r>
                          <m:r>
                            <a:rPr lang="es-ES" b="1" i="1" smtClean="0">
                              <a:latin typeface="Cambria Math" panose="02040503050406030204" pitchFamily="18" charset="0"/>
                            </a:rPr>
                            <m:t> +/−</m:t>
                          </m:r>
                        </m:num>
                        <m:den>
                          <m:r>
                            <a:rPr lang="es-ES" b="1" i="1" smtClean="0">
                              <a:latin typeface="Cambria Math" panose="02040503050406030204" pitchFamily="18" charset="0"/>
                            </a:rPr>
                            <m:t>𝑮𝒂𝒎𝒆𝒔</m:t>
                          </m:r>
                          <m:r>
                            <a:rPr lang="es-ES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ES" b="1" i="1" smtClean="0">
                              <a:latin typeface="Cambria Math" panose="02040503050406030204" pitchFamily="18" charset="0"/>
                            </a:rPr>
                            <m:t>𝑷𝒍𝒂𝒚𝒆𝒅</m:t>
                          </m:r>
                        </m:den>
                      </m:f>
                    </m:oMath>
                  </m:oMathPara>
                </a14:m>
                <a:endParaRPr b="1" dirty="0"/>
              </a:p>
            </p:txBody>
          </p:sp>
        </mc:Choice>
        <mc:Fallback xmlns="">
          <p:sp>
            <p:nvSpPr>
              <p:cNvPr id="8" name="Google Shape;85;p17">
                <a:extLst>
                  <a:ext uri="{FF2B5EF4-FFF2-40B4-BE49-F238E27FC236}">
                    <a16:creationId xmlns:a16="http://schemas.microsoft.com/office/drawing/2014/main" id="{3B4D879C-4E10-4212-A34F-4F44D1A2DD8C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543173" y="2189557"/>
                <a:ext cx="3679033" cy="7762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2468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Analysis process (jupyter notebook)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Age</a:t>
            </a:r>
            <a:r>
              <a:rPr lang="es-ES" dirty="0"/>
              <a:t> vs factor</a:t>
            </a:r>
            <a:endParaRPr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E5BFB52-05F4-1F48-8FD4-32AA65E71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013" y="1568454"/>
            <a:ext cx="3677882" cy="21634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36BBF1B-1D8A-7D48-930E-DC31A0A3B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105" y="1568454"/>
            <a:ext cx="3677882" cy="216346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0A5620D-8E8E-6D4E-B658-6ABDA50A4456}"/>
              </a:ext>
            </a:extLst>
          </p:cNvPr>
          <p:cNvSpPr txBox="1"/>
          <p:nvPr/>
        </p:nvSpPr>
        <p:spPr>
          <a:xfrm>
            <a:off x="789181" y="3981161"/>
            <a:ext cx="76530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chemeClr val="accent6">
                    <a:lumMod val="75000"/>
                  </a:schemeClr>
                </a:solidFill>
                <a:latin typeface="Alfa Slab One"/>
              </a:rPr>
              <a:t>Positive relation between factor and the age of the player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9B4700A-FF3F-E045-90CD-3F8F7956AF2B}"/>
              </a:ext>
            </a:extLst>
          </p:cNvPr>
          <p:cNvSpPr txBox="1"/>
          <p:nvPr/>
        </p:nvSpPr>
        <p:spPr>
          <a:xfrm>
            <a:off x="943847" y="113187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800" dirty="0">
                <a:solidFill>
                  <a:schemeClr val="accent6">
                    <a:lumMod val="75000"/>
                  </a:schemeClr>
                </a:solidFill>
                <a:latin typeface="Alfa Slab One"/>
              </a:rPr>
              <a:t>Graph 1.1 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FEFE926-EA86-3243-A963-FEAA79C92BDD}"/>
              </a:ext>
            </a:extLst>
          </p:cNvPr>
          <p:cNvSpPr txBox="1"/>
          <p:nvPr/>
        </p:nvSpPr>
        <p:spPr>
          <a:xfrm>
            <a:off x="4999754" y="113187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800" dirty="0">
                <a:solidFill>
                  <a:schemeClr val="accent6">
                    <a:lumMod val="75000"/>
                  </a:schemeClr>
                </a:solidFill>
                <a:latin typeface="Alfa Slab One"/>
              </a:rPr>
              <a:t>Graph 1.2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</TotalTime>
  <Words>294</Words>
  <Application>Microsoft Macintosh PowerPoint</Application>
  <PresentationFormat>Presentación en pantalla (16:9)</PresentationFormat>
  <Paragraphs>42</Paragraphs>
  <Slides>12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Proxima Nova</vt:lpstr>
      <vt:lpstr>Alfa Slab One</vt:lpstr>
      <vt:lpstr>Cambria Math</vt:lpstr>
      <vt:lpstr>Arial</vt:lpstr>
      <vt:lpstr>Gameday</vt:lpstr>
      <vt:lpstr>Team 9 -  The Jordans</vt:lpstr>
      <vt:lpstr>Justification</vt:lpstr>
      <vt:lpstr>Our Hypothesis</vt:lpstr>
      <vt:lpstr>Our data sources</vt:lpstr>
      <vt:lpstr>Exploration and Cleanup Process</vt:lpstr>
      <vt:lpstr>Presentación de PowerPoint</vt:lpstr>
      <vt:lpstr>Presentación de PowerPoint</vt:lpstr>
      <vt:lpstr>Analysis process (jupyter notebook)</vt:lpstr>
      <vt:lpstr>Age vs factor</vt:lpstr>
      <vt:lpstr>Years Pro vs factor</vt:lpstr>
      <vt:lpstr>Salary vs factor</vt:lpstr>
      <vt:lpstr>Implications of your findings: what do your findings mean?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Basketball Fans</dc:title>
  <cp:lastModifiedBy>Marco Antonio Solorzano Baez</cp:lastModifiedBy>
  <cp:revision>22</cp:revision>
  <dcterms:modified xsi:type="dcterms:W3CDTF">2019-07-20T16:24:32Z</dcterms:modified>
</cp:coreProperties>
</file>